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9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3A7855-35F9-47E4-8C93-F95B37E0AF70}" v="42" dt="2022-05-26T20:25:07.828"/>
    <p1510:client id="{2CB8872A-1CDC-461D-BA90-DC72D89CD6FE}" v="237" dt="2022-05-19T20:45:26.171"/>
    <p1510:client id="{76EB39C8-5E66-4270-A3CD-AF9E8F5831F8}" v="77" dt="2022-05-18T20:08:52.718"/>
    <p1510:client id="{A3CA7664-ABB8-486D-8B43-FD3C2870C311}" v="112" dt="2022-05-23T07:04:58.945"/>
    <p1510:client id="{B19B7451-7D32-427C-8831-A16E8FC5BAA2}" v="282" dt="2022-05-22T09:59:05.879"/>
    <p1510:client id="{B27156CD-E446-4C5B-AEB9-ECD30606C87F}" v="423" dt="2022-05-22T16:35:29.615"/>
    <p1510:client id="{D68BD5D6-1C7C-4043-A51C-8C89277BE684}" v="133" dt="2022-05-22T07:59:36.157"/>
    <p1510:client id="{DCA46BD4-87F8-45AB-90D0-212ED21E76A6}" v="193" dt="2022-05-23T10:10:33.4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830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945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004705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5989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713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414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79826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982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3036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719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820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419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9530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417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2552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1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5/26/2022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910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  <p:sldLayoutId id="2147483701" r:id="rId12"/>
    <p:sldLayoutId id="2147483702" r:id="rId13"/>
    <p:sldLayoutId id="2147483703" r:id="rId14"/>
    <p:sldLayoutId id="2147483704" r:id="rId15"/>
    <p:sldLayoutId id="214748370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8407DF0-A3EC-F72E-4720-65939295CF32}"/>
              </a:ext>
            </a:extLst>
          </p:cNvPr>
          <p:cNvSpPr txBox="1"/>
          <p:nvPr/>
        </p:nvSpPr>
        <p:spPr>
          <a:xfrm>
            <a:off x="1733910" y="2237117"/>
            <a:ext cx="8091576" cy="421249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 dirty="0"/>
          </a:p>
          <a:p>
            <a:pPr algn="ctr"/>
            <a:r>
              <a:rPr lang="en-US" b="1" i="1" dirty="0">
                <a:ea typeface="+mn-lt"/>
                <a:cs typeface="+mn-lt"/>
              </a:rPr>
              <a:t>Lebanese International University </a:t>
            </a:r>
            <a:endParaRPr lang="en-US" dirty="0"/>
          </a:p>
          <a:p>
            <a:pPr algn="ctr"/>
            <a:r>
              <a:rPr lang="en-US" b="1" i="1" dirty="0">
                <a:ea typeface="+mn-lt"/>
                <a:cs typeface="+mn-lt"/>
              </a:rPr>
              <a:t>School of Engineering</a:t>
            </a:r>
            <a:endParaRPr lang="en-US" dirty="0"/>
          </a:p>
          <a:p>
            <a:pPr algn="ctr"/>
            <a:endParaRPr lang="en-US" b="1" dirty="0">
              <a:cs typeface="Calibri"/>
            </a:endParaRPr>
          </a:p>
          <a:p>
            <a:pPr algn="ctr"/>
            <a:r>
              <a:rPr lang="en-US" b="1" dirty="0">
                <a:ea typeface="+mn-lt"/>
                <a:cs typeface="+mn-lt"/>
              </a:rPr>
              <a:t>Department of Engineering .</a:t>
            </a:r>
            <a:endParaRPr lang="en-US" dirty="0"/>
          </a:p>
          <a:p>
            <a:pPr algn="ctr"/>
            <a:r>
              <a:rPr lang="en-US" b="1" dirty="0">
                <a:ea typeface="+mn-lt"/>
                <a:cs typeface="+mn-lt"/>
              </a:rPr>
              <a:t>EENG350L— Electronics Circuit Lab.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                                                Section ID: J.</a:t>
            </a:r>
            <a:endParaRPr lang="en-US" dirty="0"/>
          </a:p>
          <a:p>
            <a:r>
              <a:rPr lang="en-US" b="1" dirty="0">
                <a:ea typeface="+mn-lt"/>
                <a:cs typeface="+mn-lt"/>
              </a:rPr>
              <a:t>                                                Report ID: 4</a:t>
            </a:r>
            <a:endParaRPr lang="en-US" dirty="0"/>
          </a:p>
          <a:p>
            <a:pPr algn="ctr"/>
            <a:r>
              <a:rPr lang="en-US" b="1" dirty="0">
                <a:ea typeface="+mn-lt"/>
                <a:cs typeface="+mn-lt"/>
              </a:rPr>
              <a:t>Project Title: Water Level Indicator.</a:t>
            </a:r>
            <a:br>
              <a:rPr lang="en-US" dirty="0"/>
            </a:br>
            <a:endParaRPr lang="en-US" dirty="0">
              <a:ea typeface="Calibri" panose="020F0502020204030204"/>
              <a:cs typeface="Calibri" panose="020F0502020204030204"/>
            </a:endParaRPr>
          </a:p>
          <a:p>
            <a:pPr algn="ctr"/>
            <a:r>
              <a:rPr lang="en-US" b="1" dirty="0">
                <a:ea typeface="+mn-lt"/>
                <a:cs typeface="+mn-lt"/>
              </a:rPr>
              <a:t>Submitted by: Maya El Chmaitelli</a:t>
            </a:r>
            <a:endParaRPr lang="en-US" dirty="0">
              <a:ea typeface="+mn-lt"/>
              <a:cs typeface="+mn-lt"/>
            </a:endParaRPr>
          </a:p>
          <a:p>
            <a:pPr algn="ctr"/>
            <a:r>
              <a:rPr lang="en-US" b="1" dirty="0">
                <a:ea typeface="+mn-lt"/>
                <a:cs typeface="+mn-lt"/>
              </a:rPr>
              <a:t>Lab Instructor: Lidia Mehyeddine</a:t>
            </a:r>
            <a:endParaRPr lang="en-US" dirty="0">
              <a:cs typeface="Calibri"/>
            </a:endParaRPr>
          </a:p>
          <a:p>
            <a:br>
              <a:rPr lang="en-US" dirty="0"/>
            </a:br>
            <a:r>
              <a:rPr lang="en-US" b="1" dirty="0">
                <a:ea typeface="+mn-lt"/>
                <a:cs typeface="+mn-lt"/>
              </a:rPr>
              <a:t>Date: </a:t>
            </a:r>
            <a:r>
              <a:rPr lang="en-US" dirty="0">
                <a:ea typeface="+mn-lt"/>
                <a:cs typeface="+mn-lt"/>
              </a:rPr>
              <a:t>Tuesday, May 24, 2022</a:t>
            </a:r>
            <a:br>
              <a:rPr lang="en-US" dirty="0"/>
            </a:br>
            <a:endParaRPr lang="en-US" sz="1200" b="1">
              <a:solidFill>
                <a:srgbClr val="808080"/>
              </a:solidFill>
              <a:ea typeface="Calibri"/>
              <a:cs typeface="Calibri"/>
            </a:endParaRPr>
          </a:p>
        </p:txBody>
      </p:sp>
      <p:pic>
        <p:nvPicPr>
          <p:cNvPr id="2" name="Picture 2" descr="Logo&#10;&#10;Description automatically generated">
            <a:extLst>
              <a:ext uri="{FF2B5EF4-FFF2-40B4-BE49-F238E27FC236}">
                <a16:creationId xmlns:a16="http://schemas.microsoft.com/office/drawing/2014/main" id="{408BAB69-47D0-10E8-235E-F5D50DFE12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8324" y="172337"/>
            <a:ext cx="7919046" cy="2185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882E0-55B8-21FA-B8F9-21F366AEB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4057" y="437204"/>
            <a:ext cx="8911687" cy="1280890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tx1"/>
                </a:solidFill>
                <a:latin typeface="Angsana New"/>
                <a:ea typeface="Calibri Light"/>
                <a:cs typeface="Calibri Light"/>
              </a:rPr>
              <a:t>INTRODUCTION: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ACE07F-4557-9ABB-1D96-2586F3AF7DAD}"/>
              </a:ext>
            </a:extLst>
          </p:cNvPr>
          <p:cNvSpPr txBox="1"/>
          <p:nvPr/>
        </p:nvSpPr>
        <p:spPr>
          <a:xfrm>
            <a:off x="914402" y="1949569"/>
            <a:ext cx="10923914" cy="437042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600" dirty="0">
                <a:ea typeface="+mn-lt"/>
                <a:cs typeface="+mn-lt"/>
              </a:rPr>
              <a:t>T</a:t>
            </a:r>
            <a:r>
              <a:rPr lang="en-US" sz="2800" dirty="0">
                <a:ea typeface="+mn-lt"/>
                <a:cs typeface="+mn-lt"/>
              </a:rPr>
              <a:t>he Water Level Detector employs a simple mechanism to detect and indicate the water level in an overhead tank or any other water container .</a:t>
            </a:r>
            <a:endParaRPr lang="en-US" sz="2800">
              <a:ea typeface="Calibri"/>
              <a:cs typeface="Calibri"/>
            </a:endParaRPr>
          </a:p>
          <a:p>
            <a:endParaRPr lang="en-US" sz="2800" dirty="0">
              <a:ea typeface="+mn-lt"/>
              <a:cs typeface="+mn-lt"/>
            </a:endParaRPr>
          </a:p>
          <a:p>
            <a:r>
              <a:rPr lang="en-US" sz="2800" dirty="0">
                <a:ea typeface="+mn-lt"/>
                <a:cs typeface="+mn-lt"/>
              </a:rPr>
              <a:t>The circuit not only capable of cautioning a person that the water tank has been filled up to certain level, but also indicates that the water level has fallen below the minimum detectable level. </a:t>
            </a:r>
          </a:p>
          <a:p>
            <a:endParaRPr lang="en-US" sz="2800" dirty="0">
              <a:ea typeface="+mn-lt"/>
              <a:cs typeface="+mn-lt"/>
            </a:endParaRPr>
          </a:p>
          <a:p>
            <a:endParaRPr lang="en-US" sz="2600" dirty="0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96657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1EB29-5D62-DCCF-5515-413C36D74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3291" y="221544"/>
            <a:ext cx="4137059" cy="1280890"/>
          </a:xfrm>
        </p:spPr>
        <p:txBody>
          <a:bodyPr>
            <a:noAutofit/>
          </a:bodyPr>
          <a:lstStyle/>
          <a:p>
            <a:r>
              <a:rPr lang="en-US" sz="4800" b="1" dirty="0">
                <a:solidFill>
                  <a:schemeClr val="tx1"/>
                </a:solidFill>
                <a:latin typeface="Angsana New"/>
                <a:cs typeface="Angsana New"/>
              </a:rPr>
              <a:t>CIRCUIT DESIGN:</a:t>
            </a:r>
            <a:endParaRPr lang="en-US" sz="4800" b="1" dirty="0">
              <a:solidFill>
                <a:schemeClr val="tx1"/>
              </a:solidFill>
              <a:latin typeface="Angsana New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C9CEF09-91F4-582A-E504-0A2AB2EEF3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5655" y="1500997"/>
            <a:ext cx="5075300" cy="412267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2200" dirty="0">
                <a:solidFill>
                  <a:schemeClr val="tx1"/>
                </a:solidFill>
              </a:rPr>
              <a:t>The BJT 2N2222 transistor is used in this project as a switch(saturation mode)</a:t>
            </a:r>
          </a:p>
          <a:p>
            <a:r>
              <a:rPr lang="en-US" sz="2200" dirty="0">
                <a:solidFill>
                  <a:schemeClr val="tx1"/>
                </a:solidFill>
              </a:rPr>
              <a:t>When water reaches the BJT transistors' bases on any level, the led on its level lights up which is connected to the Collector.</a:t>
            </a:r>
          </a:p>
          <a:p>
            <a:r>
              <a:rPr lang="en-US" sz="2200" dirty="0">
                <a:solidFill>
                  <a:schemeClr val="tx1"/>
                </a:solidFill>
              </a:rPr>
              <a:t>The emitters are connected to the ground .</a:t>
            </a:r>
          </a:p>
          <a:p>
            <a:r>
              <a:rPr lang="en-US" sz="2200" dirty="0">
                <a:solidFill>
                  <a:schemeClr val="tx1"/>
                </a:solidFill>
              </a:rPr>
              <a:t>The Buzzer Beeps when it reaches the maximum level</a:t>
            </a:r>
          </a:p>
          <a:p>
            <a:endParaRPr lang="en-US" sz="2200" dirty="0">
              <a:solidFill>
                <a:schemeClr val="tx1"/>
              </a:solidFill>
            </a:endParaRPr>
          </a:p>
          <a:p>
            <a:endParaRPr lang="en-US" sz="2200" dirty="0">
              <a:solidFill>
                <a:schemeClr val="tx1"/>
              </a:solidFill>
            </a:endParaRPr>
          </a:p>
          <a:p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5" name="Picture 5" descr="Diagram&#10;&#10;Description automatically generated">
            <a:extLst>
              <a:ext uri="{FF2B5EF4-FFF2-40B4-BE49-F238E27FC236}">
                <a16:creationId xmlns:a16="http://schemas.microsoft.com/office/drawing/2014/main" id="{1F43AEF4-87C8-3361-846E-063AADA88C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146" t="12840" r="27851" b="7393"/>
          <a:stretch/>
        </p:blipFill>
        <p:spPr>
          <a:xfrm>
            <a:off x="6317178" y="1004455"/>
            <a:ext cx="5163295" cy="5138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2599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indoor&#10;&#10;Description automatically generated">
            <a:extLst>
              <a:ext uri="{FF2B5EF4-FFF2-40B4-BE49-F238E27FC236}">
                <a16:creationId xmlns:a16="http://schemas.microsoft.com/office/drawing/2014/main" id="{E51D5DB1-E5C2-FBDE-D5FE-AD14978B39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10" t="4847" r="17164" b="4337"/>
          <a:stretch/>
        </p:blipFill>
        <p:spPr>
          <a:xfrm rot="5400000">
            <a:off x="3331711" y="911525"/>
            <a:ext cx="6193471" cy="488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452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F765B-C743-C56B-3B37-4BBC609F0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4019" y="120903"/>
            <a:ext cx="8911687" cy="1280890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tx1"/>
                </a:solidFill>
                <a:latin typeface="Angsana New"/>
                <a:cs typeface="Angsana New"/>
              </a:rPr>
              <a:t>RESULT 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D1D6FF8-4C8C-3A50-89CD-2855579372E3}"/>
              </a:ext>
            </a:extLst>
          </p:cNvPr>
          <p:cNvSpPr txBox="1"/>
          <p:nvPr/>
        </p:nvSpPr>
        <p:spPr>
          <a:xfrm>
            <a:off x="6262777" y="5587042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 dirty="0"/>
          </a:p>
        </p:txBody>
      </p:sp>
      <p:sp>
        <p:nvSpPr>
          <p:cNvPr id="8" name="TextBox 1">
            <a:extLst>
              <a:ext uri="{FF2B5EF4-FFF2-40B4-BE49-F238E27FC236}">
                <a16:creationId xmlns:a16="http://schemas.microsoft.com/office/drawing/2014/main" id="{F6C88DB0-4880-795A-EA91-69D6675A867C}"/>
              </a:ext>
            </a:extLst>
          </p:cNvPr>
          <p:cNvSpPr txBox="1"/>
          <p:nvPr/>
        </p:nvSpPr>
        <p:spPr>
          <a:xfrm>
            <a:off x="6260081" y="5771251"/>
            <a:ext cx="6035615" cy="923330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ea typeface="+mn-lt"/>
                <a:cs typeface="+mn-lt"/>
              </a:rPr>
              <a:t>When the base current receives sufficient current, a larger current then flows from the emitter to the collector. The BJT transistor is current controlled </a:t>
            </a:r>
            <a:endParaRPr lang="en-US" dirty="0"/>
          </a:p>
        </p:txBody>
      </p:sp>
      <p:pic>
        <p:nvPicPr>
          <p:cNvPr id="10" name="Picture 10" descr="Diagram, schematic&#10;&#10;Description automatically generated">
            <a:extLst>
              <a:ext uri="{FF2B5EF4-FFF2-40B4-BE49-F238E27FC236}">
                <a16:creationId xmlns:a16="http://schemas.microsoft.com/office/drawing/2014/main" id="{BD9E1FA9-FD35-36FC-77BC-C2574C5A45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653" t="12820" r="27479" b="8425"/>
          <a:stretch/>
        </p:blipFill>
        <p:spPr>
          <a:xfrm>
            <a:off x="6420929" y="1176983"/>
            <a:ext cx="4757596" cy="4592519"/>
          </a:xfrm>
          <a:prstGeom prst="rect">
            <a:avLst/>
          </a:prstGeom>
        </p:spPr>
      </p:pic>
      <p:pic>
        <p:nvPicPr>
          <p:cNvPr id="3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DCDA15B5-ED3E-4352-9401-B654660D1E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14" t="2805" r="23677" b="2564"/>
          <a:stretch/>
        </p:blipFill>
        <p:spPr>
          <a:xfrm rot="5400000">
            <a:off x="1327365" y="1576935"/>
            <a:ext cx="4530923" cy="388530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AFAF7A-409F-53E9-6D6F-D7091033BBCA}"/>
              </a:ext>
            </a:extLst>
          </p:cNvPr>
          <p:cNvSpPr txBox="1"/>
          <p:nvPr/>
        </p:nvSpPr>
        <p:spPr>
          <a:xfrm>
            <a:off x="1647646" y="5946475"/>
            <a:ext cx="4382218" cy="93770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Water reached maximum level, All leds turned on &amp; the buzzer started beeping</a:t>
            </a:r>
          </a:p>
        </p:txBody>
      </p:sp>
    </p:spTree>
    <p:extLst>
      <p:ext uri="{BB962C8B-B14F-4D97-AF65-F5344CB8AC3E}">
        <p14:creationId xmlns:p14="http://schemas.microsoft.com/office/powerpoint/2010/main" val="1961651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42DB-BC6E-0126-3381-2F67EBD57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5981" y="437204"/>
            <a:ext cx="8911687" cy="1280890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chemeClr val="tx1"/>
                </a:solidFill>
                <a:latin typeface="Angsana New"/>
                <a:cs typeface="Angsana New"/>
              </a:rPr>
              <a:t>Conclusion 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B48854-3F0C-A3EE-CC16-437297BF8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9023" y="1472242"/>
            <a:ext cx="9806796" cy="4180187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200" b="1" dirty="0"/>
              <a:t>Main Ideas :</a:t>
            </a:r>
          </a:p>
          <a:p>
            <a:r>
              <a:rPr lang="en-US" sz="2200" dirty="0"/>
              <a:t>The Yellow led turned on when water reached a low level  </a:t>
            </a:r>
          </a:p>
          <a:p>
            <a:r>
              <a:rPr lang="en-US" sz="2200" dirty="0"/>
              <a:t>The red Led turned on and the buzzer started beeping when water hit the maximum capacity of the tank </a:t>
            </a:r>
          </a:p>
          <a:p>
            <a:pPr marL="0" indent="0">
              <a:buNone/>
            </a:pPr>
            <a:r>
              <a:rPr lang="en-US" sz="2200" b="1" dirty="0"/>
              <a:t>Advantage:</a:t>
            </a:r>
          </a:p>
          <a:p>
            <a:r>
              <a:rPr lang="en-US" sz="2200" dirty="0"/>
              <a:t>It has an alarm function</a:t>
            </a:r>
          </a:p>
          <a:p>
            <a:pPr marL="0" indent="0">
              <a:buNone/>
            </a:pPr>
            <a:r>
              <a:rPr lang="en-US" sz="2200" b="1" dirty="0"/>
              <a:t>Disadvantage :</a:t>
            </a:r>
          </a:p>
          <a:p>
            <a:r>
              <a:rPr lang="en-US" sz="2200" dirty="0"/>
              <a:t>Water cannot be stopped automatically</a:t>
            </a:r>
          </a:p>
          <a:p>
            <a:pPr marL="0" indent="0">
              <a:buNone/>
            </a:pPr>
            <a:r>
              <a:rPr lang="en-US" sz="2200" b="1" dirty="0"/>
              <a:t>Real life Application :</a:t>
            </a:r>
          </a:p>
          <a:p>
            <a:r>
              <a:rPr lang="en-US" sz="2200" dirty="0"/>
              <a:t>This circuit is important in appliances such as the water cooler where there is a danger of motor-burnout when there is no water in the radiator used up.</a:t>
            </a:r>
          </a:p>
        </p:txBody>
      </p:sp>
    </p:spTree>
    <p:extLst>
      <p:ext uri="{BB962C8B-B14F-4D97-AF65-F5344CB8AC3E}">
        <p14:creationId xmlns:p14="http://schemas.microsoft.com/office/powerpoint/2010/main" val="214685799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Wisp</vt:lpstr>
      <vt:lpstr>PowerPoint Presentation</vt:lpstr>
      <vt:lpstr>INTRODUCTION:</vt:lpstr>
      <vt:lpstr>CIRCUIT DESIGN:</vt:lpstr>
      <vt:lpstr>PowerPoint Presentation</vt:lpstr>
      <vt:lpstr>RESULT :</vt:lpstr>
      <vt:lpstr>Conclusion 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420</cp:revision>
  <dcterms:created xsi:type="dcterms:W3CDTF">2022-05-18T19:33:07Z</dcterms:created>
  <dcterms:modified xsi:type="dcterms:W3CDTF">2022-05-26T20:41:40Z</dcterms:modified>
</cp:coreProperties>
</file>

<file path=docProps/thumbnail.jpeg>
</file>